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1D344CC-F403-4A7A-9C67-429768D91B3D}" type="datetimeFigureOut">
              <a:rPr lang="de-CH" smtClean="0"/>
              <a:t>15.09.2020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253120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1D344CC-F403-4A7A-9C67-429768D91B3D}" type="datetimeFigureOut">
              <a:rPr lang="de-CH" smtClean="0"/>
              <a:t>15.09.2020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82034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1D344CC-F403-4A7A-9C67-429768D91B3D}" type="datetimeFigureOut">
              <a:rPr lang="de-CH" smtClean="0"/>
              <a:t>15.09.2020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206440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1D344CC-F403-4A7A-9C67-429768D91B3D}" type="datetimeFigureOut">
              <a:rPr lang="de-CH" smtClean="0"/>
              <a:t>15.09.2020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412285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1D344CC-F403-4A7A-9C67-429768D91B3D}" type="datetimeFigureOut">
              <a:rPr lang="de-CH" smtClean="0"/>
              <a:t>15.09.2020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369493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1D344CC-F403-4A7A-9C67-429768D91B3D}" type="datetimeFigureOut">
              <a:rPr lang="de-CH" smtClean="0"/>
              <a:t>15.09.2020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382277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1D344CC-F403-4A7A-9C67-429768D91B3D}" type="datetimeFigureOut">
              <a:rPr lang="de-CH" smtClean="0"/>
              <a:t>15.09.2020</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274569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1D344CC-F403-4A7A-9C67-429768D91B3D}" type="datetimeFigureOut">
              <a:rPr lang="de-CH" smtClean="0"/>
              <a:t>15.09.2020</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360969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1D344CC-F403-4A7A-9C67-429768D91B3D}" type="datetimeFigureOut">
              <a:rPr lang="de-CH" smtClean="0"/>
              <a:t>15.09.2020</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288495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1D344CC-F403-4A7A-9C67-429768D91B3D}" type="datetimeFigureOut">
              <a:rPr lang="de-CH" smtClean="0"/>
              <a:t>15.09.2020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70241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1D344CC-F403-4A7A-9C67-429768D91B3D}" type="datetimeFigureOut">
              <a:rPr lang="de-CH" smtClean="0"/>
              <a:t>15.09.2020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65A9B47-4471-4F97-8E9C-7DC409DE249F}" type="slidenum">
              <a:rPr lang="de-CH" smtClean="0"/>
              <a:t>‹Nr.›</a:t>
            </a:fld>
            <a:endParaRPr lang="de-CH"/>
          </a:p>
        </p:txBody>
      </p:sp>
    </p:spTree>
    <p:extLst>
      <p:ext uri="{BB962C8B-B14F-4D97-AF65-F5344CB8AC3E}">
        <p14:creationId xmlns:p14="http://schemas.microsoft.com/office/powerpoint/2010/main" val="198464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344CC-F403-4A7A-9C67-429768D91B3D}" type="datetimeFigureOut">
              <a:rPr lang="de-CH" smtClean="0"/>
              <a:t>15.09.2020</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A9B47-4471-4F97-8E9C-7DC409DE249F}" type="slidenum">
              <a:rPr lang="de-CH" smtClean="0"/>
              <a:t>‹Nr.›</a:t>
            </a:fld>
            <a:endParaRPr lang="de-CH"/>
          </a:p>
        </p:txBody>
      </p:sp>
    </p:spTree>
    <p:extLst>
      <p:ext uri="{BB962C8B-B14F-4D97-AF65-F5344CB8AC3E}">
        <p14:creationId xmlns:p14="http://schemas.microsoft.com/office/powerpoint/2010/main" val="174603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13467"/>
            <a:ext cx="10515600" cy="1325563"/>
          </a:xfrm>
        </p:spPr>
        <p:txBody>
          <a:bodyPr>
            <a:normAutofit/>
          </a:bodyPr>
          <a:lstStyle/>
          <a:p>
            <a:pPr algn="ctr"/>
            <a:r>
              <a:rPr lang="de-CH"/>
              <a:t>Rotary-Club </a:t>
            </a:r>
            <a:r>
              <a:rPr lang="de-CH" smtClean="0"/>
              <a:t>Zürich Adlisberg</a:t>
            </a:r>
            <a:r>
              <a:rPr lang="de-CH" dirty="0"/>
              <a:t/>
            </a:r>
            <a:br>
              <a:rPr lang="de-CH" dirty="0"/>
            </a:br>
            <a:r>
              <a:rPr lang="de-CH" dirty="0"/>
              <a:t>Vortrag 18. Sept 2020</a:t>
            </a:r>
          </a:p>
        </p:txBody>
      </p:sp>
      <p:sp>
        <p:nvSpPr>
          <p:cNvPr id="3" name="Inhaltsplatzhalter 2"/>
          <p:cNvSpPr>
            <a:spLocks noGrp="1"/>
          </p:cNvSpPr>
          <p:nvPr>
            <p:ph idx="1"/>
          </p:nvPr>
        </p:nvSpPr>
        <p:spPr>
          <a:xfrm>
            <a:off x="968829" y="2506662"/>
            <a:ext cx="10515600" cy="4351338"/>
          </a:xfrm>
        </p:spPr>
        <p:txBody>
          <a:bodyPr>
            <a:normAutofit/>
          </a:bodyPr>
          <a:lstStyle/>
          <a:p>
            <a:pPr marL="0" indent="0" algn="ctr">
              <a:buNone/>
            </a:pPr>
            <a:r>
              <a:rPr lang="de-CH" sz="6600" b="1" u="sng" dirty="0"/>
              <a:t>„Die Bedeutung des Wassers in den fünf Weltreligionen – einige Aspekte</a:t>
            </a:r>
            <a:r>
              <a:rPr lang="de-CH" sz="6600" b="1" u="sng" dirty="0" smtClean="0"/>
              <a:t>“</a:t>
            </a:r>
          </a:p>
          <a:p>
            <a:pPr marL="0" indent="0" algn="ctr">
              <a:buNone/>
            </a:pPr>
            <a:r>
              <a:rPr lang="de-CH" sz="6600" b="1" u="sng" dirty="0"/>
              <a:t/>
            </a:r>
            <a:br>
              <a:rPr lang="de-CH" sz="6600" b="1" u="sng" dirty="0"/>
            </a:br>
            <a:r>
              <a:rPr lang="de-CH" sz="2400" dirty="0"/>
              <a:t>Achim Kuhn, Männedorf</a:t>
            </a:r>
          </a:p>
          <a:p>
            <a:pPr marL="0" indent="0" algn="ctr">
              <a:buNone/>
            </a:pPr>
            <a:endParaRPr lang="de-CH" sz="6600" dirty="0"/>
          </a:p>
        </p:txBody>
      </p:sp>
    </p:spTree>
    <p:extLst>
      <p:ext uri="{BB962C8B-B14F-4D97-AF65-F5344CB8AC3E}">
        <p14:creationId xmlns:p14="http://schemas.microsoft.com/office/powerpoint/2010/main" val="4260403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Buddhismus</a:t>
            </a:r>
            <a:endParaRPr lang="de-CH" dirty="0"/>
          </a:p>
        </p:txBody>
      </p:sp>
      <p:sp>
        <p:nvSpPr>
          <p:cNvPr id="3" name="Inhaltsplatzhalter 2"/>
          <p:cNvSpPr>
            <a:spLocks noGrp="1"/>
          </p:cNvSpPr>
          <p:nvPr>
            <p:ph idx="1"/>
          </p:nvPr>
        </p:nvSpPr>
        <p:spPr/>
        <p:txBody>
          <a:bodyPr/>
          <a:lstStyle/>
          <a:p>
            <a:r>
              <a:rPr lang="de-CH" dirty="0" err="1"/>
              <a:t>ca</a:t>
            </a:r>
            <a:r>
              <a:rPr lang="de-CH" dirty="0"/>
              <a:t>  350 Millionen </a:t>
            </a:r>
            <a:r>
              <a:rPr lang="de-CH" dirty="0" err="1"/>
              <a:t>AnhängerInnen</a:t>
            </a:r>
            <a:r>
              <a:rPr lang="de-CH" dirty="0"/>
              <a:t>. </a:t>
            </a:r>
            <a:r>
              <a:rPr lang="de-CH" dirty="0" smtClean="0"/>
              <a:t>Ca. 50% davon in </a:t>
            </a:r>
            <a:r>
              <a:rPr lang="de-CH" dirty="0" smtClean="0"/>
              <a:t>China.</a:t>
            </a:r>
          </a:p>
          <a:p>
            <a:r>
              <a:rPr lang="de-CH" dirty="0" err="1" smtClean="0"/>
              <a:t>Siddharta</a:t>
            </a:r>
            <a:r>
              <a:rPr lang="de-CH" dirty="0" smtClean="0"/>
              <a:t> Gautama lebte </a:t>
            </a:r>
            <a:r>
              <a:rPr lang="de-CH" dirty="0"/>
              <a:t>in Nordindien im 6. / oder im frühen 5. Jahrhundert v. Chr. </a:t>
            </a:r>
            <a:r>
              <a:rPr lang="de-CH" dirty="0" smtClean="0"/>
              <a:t>«Buddha» </a:t>
            </a:r>
            <a:r>
              <a:rPr lang="de-CH" dirty="0"/>
              <a:t>(wörtlich </a:t>
            </a:r>
            <a:r>
              <a:rPr lang="de-CH" dirty="0" smtClean="0"/>
              <a:t>«Erwachter») </a:t>
            </a:r>
            <a:r>
              <a:rPr lang="de-CH" dirty="0"/>
              <a:t>ist ein </a:t>
            </a:r>
            <a:r>
              <a:rPr lang="de-CH" dirty="0" smtClean="0"/>
              <a:t>Ehrentitel.</a:t>
            </a:r>
            <a:endParaRPr lang="de-CH" u="sng" dirty="0"/>
          </a:p>
        </p:txBody>
      </p:sp>
    </p:spTree>
    <p:extLst>
      <p:ext uri="{BB962C8B-B14F-4D97-AF65-F5344CB8AC3E}">
        <p14:creationId xmlns:p14="http://schemas.microsoft.com/office/powerpoint/2010/main" val="134266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Buddhismus</a:t>
            </a:r>
            <a:endParaRPr lang="de-CH" dirty="0"/>
          </a:p>
        </p:txBody>
      </p:sp>
      <p:sp>
        <p:nvSpPr>
          <p:cNvPr id="3" name="Inhaltsplatzhalter 2"/>
          <p:cNvSpPr>
            <a:spLocks noGrp="1"/>
          </p:cNvSpPr>
          <p:nvPr>
            <p:ph idx="1"/>
          </p:nvPr>
        </p:nvSpPr>
        <p:spPr/>
        <p:txBody>
          <a:bodyPr/>
          <a:lstStyle/>
          <a:p>
            <a:pPr lvl="0"/>
            <a:r>
              <a:rPr lang="de-CH" dirty="0"/>
              <a:t>Wasser </a:t>
            </a:r>
            <a:r>
              <a:rPr lang="de-CH" dirty="0" smtClean="0"/>
              <a:t>zählt, </a:t>
            </a:r>
            <a:r>
              <a:rPr lang="de-CH" dirty="0"/>
              <a:t>neben Feuer, Erde und Luft, zu den vier großen Elementen. </a:t>
            </a:r>
            <a:endParaRPr lang="de-CH" dirty="0" smtClean="0"/>
          </a:p>
          <a:p>
            <a:pPr lvl="0"/>
            <a:r>
              <a:rPr lang="de-CH" dirty="0" smtClean="0"/>
              <a:t>Das </a:t>
            </a:r>
            <a:r>
              <a:rPr lang="de-CH" dirty="0"/>
              <a:t>Wasser der Flüsse, Seen und Meere hat </a:t>
            </a:r>
            <a:r>
              <a:rPr lang="de-CH" dirty="0" smtClean="0"/>
              <a:t>keine </a:t>
            </a:r>
            <a:r>
              <a:rPr lang="de-CH" dirty="0"/>
              <a:t>spirituelle Bedeutung, weil es als vergänglich gilt. </a:t>
            </a:r>
            <a:r>
              <a:rPr lang="de-CH" dirty="0" smtClean="0"/>
              <a:t>Wasser ist nur Sinnbild </a:t>
            </a:r>
            <a:r>
              <a:rPr lang="de-CH" dirty="0"/>
              <a:t>für den Strom des Lebens. </a:t>
            </a:r>
          </a:p>
          <a:p>
            <a:endParaRPr lang="de-CH" dirty="0"/>
          </a:p>
        </p:txBody>
      </p:sp>
    </p:spTree>
    <p:extLst>
      <p:ext uri="{BB962C8B-B14F-4D97-AF65-F5344CB8AC3E}">
        <p14:creationId xmlns:p14="http://schemas.microsoft.com/office/powerpoint/2010/main" val="67428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p:spPr>
        <p:txBody>
          <a:bodyPr/>
          <a:lstStyle/>
          <a:p>
            <a:r>
              <a:rPr lang="de-CH" dirty="0" smtClean="0"/>
              <a:t>Buddhismus</a:t>
            </a:r>
            <a:endParaRPr lang="de-CH" dirty="0"/>
          </a:p>
        </p:txBody>
      </p:sp>
      <p:sp>
        <p:nvSpPr>
          <p:cNvPr id="3" name="Inhaltsplatzhalter 2"/>
          <p:cNvSpPr>
            <a:spLocks noGrp="1"/>
          </p:cNvSpPr>
          <p:nvPr>
            <p:ph idx="1"/>
          </p:nvPr>
        </p:nvSpPr>
        <p:spPr>
          <a:xfrm>
            <a:off x="838200" y="1219200"/>
            <a:ext cx="10515600" cy="4957763"/>
          </a:xfrm>
        </p:spPr>
        <p:txBody>
          <a:bodyPr/>
          <a:lstStyle/>
          <a:p>
            <a:r>
              <a:rPr lang="de-CH" dirty="0" smtClean="0"/>
              <a:t>Wasserrituale </a:t>
            </a:r>
          </a:p>
          <a:p>
            <a:endParaRPr lang="de-CH" dirty="0"/>
          </a:p>
        </p:txBody>
      </p:sp>
      <p:pic>
        <p:nvPicPr>
          <p:cNvPr id="4" name="Grafik 3" descr="Wasser in der Religion als bedeutender Symbolträger | wellte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084" y="2069421"/>
            <a:ext cx="7329715" cy="4107542"/>
          </a:xfrm>
          <a:prstGeom prst="rect">
            <a:avLst/>
          </a:prstGeom>
          <a:noFill/>
          <a:ln>
            <a:noFill/>
          </a:ln>
        </p:spPr>
      </p:pic>
    </p:spTree>
    <p:extLst>
      <p:ext uri="{BB962C8B-B14F-4D97-AF65-F5344CB8AC3E}">
        <p14:creationId xmlns:p14="http://schemas.microsoft.com/office/powerpoint/2010/main" val="154616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Buddhismus</a:t>
            </a:r>
            <a:endParaRPr lang="de-CH" dirty="0"/>
          </a:p>
        </p:txBody>
      </p:sp>
      <p:sp>
        <p:nvSpPr>
          <p:cNvPr id="3" name="Inhaltsplatzhalter 2"/>
          <p:cNvSpPr>
            <a:spLocks noGrp="1"/>
          </p:cNvSpPr>
          <p:nvPr>
            <p:ph idx="1"/>
          </p:nvPr>
        </p:nvSpPr>
        <p:spPr/>
        <p:txBody>
          <a:bodyPr/>
          <a:lstStyle/>
          <a:p>
            <a:pPr lvl="0"/>
            <a:r>
              <a:rPr lang="de-CH" dirty="0" err="1"/>
              <a:t>Ökolog</a:t>
            </a:r>
            <a:r>
              <a:rPr lang="de-CH" dirty="0"/>
              <a:t> Aspekt: </a:t>
            </a:r>
            <a:r>
              <a:rPr lang="de-CH" dirty="0" smtClean="0"/>
              <a:t>Achtung </a:t>
            </a:r>
            <a:r>
              <a:rPr lang="de-CH" dirty="0"/>
              <a:t>vor der Natur und </a:t>
            </a:r>
            <a:r>
              <a:rPr lang="de-CH" dirty="0" smtClean="0"/>
              <a:t>Wissen </a:t>
            </a:r>
            <a:r>
              <a:rPr lang="de-CH" dirty="0"/>
              <a:t>um die gegenseitige Abhängigkeit aller Menschen, Tiere und Pflanzen </a:t>
            </a:r>
            <a:r>
              <a:rPr lang="de-CH" dirty="0" smtClean="0"/>
              <a:t>= </a:t>
            </a:r>
            <a:r>
              <a:rPr lang="de-CH" dirty="0"/>
              <a:t>Grundlage für das ökologische Engagement von </a:t>
            </a:r>
            <a:r>
              <a:rPr lang="de-CH" dirty="0" smtClean="0"/>
              <a:t>Buddhist*Innen.</a:t>
            </a:r>
            <a:endParaRPr lang="de-CH" dirty="0"/>
          </a:p>
          <a:p>
            <a:r>
              <a:rPr lang="de-CH" dirty="0"/>
              <a:t>Freilich: Zwischen Glaubensüberzeugungen und alltäglichem Verhalten gibt es </a:t>
            </a:r>
            <a:r>
              <a:rPr lang="de-CH" dirty="0" smtClean="0"/>
              <a:t>– </a:t>
            </a:r>
            <a:r>
              <a:rPr lang="de-CH" dirty="0"/>
              <a:t>wie in </a:t>
            </a:r>
            <a:r>
              <a:rPr lang="de-CH" dirty="0" smtClean="0"/>
              <a:t>anderen </a:t>
            </a:r>
            <a:r>
              <a:rPr lang="de-CH" dirty="0"/>
              <a:t>Religionen – </a:t>
            </a:r>
            <a:r>
              <a:rPr lang="de-CH" dirty="0" smtClean="0"/>
              <a:t>eine </a:t>
            </a:r>
            <a:r>
              <a:rPr lang="de-CH" dirty="0"/>
              <a:t>Kluft. </a:t>
            </a:r>
          </a:p>
        </p:txBody>
      </p:sp>
    </p:spTree>
    <p:extLst>
      <p:ext uri="{BB962C8B-B14F-4D97-AF65-F5344CB8AC3E}">
        <p14:creationId xmlns:p14="http://schemas.microsoft.com/office/powerpoint/2010/main" val="147357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Judentum</a:t>
            </a:r>
            <a:endParaRPr lang="de-CH" dirty="0"/>
          </a:p>
        </p:txBody>
      </p:sp>
      <p:sp>
        <p:nvSpPr>
          <p:cNvPr id="3" name="Inhaltsplatzhalter 2"/>
          <p:cNvSpPr>
            <a:spLocks noGrp="1"/>
          </p:cNvSpPr>
          <p:nvPr>
            <p:ph idx="1"/>
          </p:nvPr>
        </p:nvSpPr>
        <p:spPr/>
        <p:txBody>
          <a:bodyPr/>
          <a:lstStyle/>
          <a:p>
            <a:r>
              <a:rPr lang="de-CH" dirty="0"/>
              <a:t>Weltweit </a:t>
            </a:r>
            <a:r>
              <a:rPr lang="de-CH" dirty="0" smtClean="0"/>
              <a:t>ca. </a:t>
            </a:r>
            <a:r>
              <a:rPr lang="de-CH" dirty="0"/>
              <a:t>14 Millionen Juden, die meisten </a:t>
            </a:r>
            <a:r>
              <a:rPr lang="de-CH" dirty="0" smtClean="0"/>
              <a:t>in Israel und in den USA. </a:t>
            </a:r>
            <a:r>
              <a:rPr lang="de-CH" dirty="0" smtClean="0"/>
              <a:t>Davon 10 </a:t>
            </a:r>
            <a:r>
              <a:rPr lang="de-CH" dirty="0"/>
              <a:t>bis 15 </a:t>
            </a:r>
            <a:r>
              <a:rPr lang="de-CH" dirty="0" smtClean="0"/>
              <a:t>Prozent: jüdisch-orthodox («strenggläubig»).</a:t>
            </a:r>
            <a:endParaRPr lang="de-CH" dirty="0" smtClean="0"/>
          </a:p>
          <a:p>
            <a:r>
              <a:rPr lang="de-CH" dirty="0" smtClean="0"/>
              <a:t>Die jüdische Religion ist </a:t>
            </a:r>
            <a:r>
              <a:rPr lang="de-CH" dirty="0"/>
              <a:t>die älteste der </a:t>
            </a:r>
            <a:r>
              <a:rPr lang="de-CH" dirty="0" smtClean="0"/>
              <a:t>drei monotheistischen </a:t>
            </a:r>
            <a:r>
              <a:rPr lang="de-CH" dirty="0"/>
              <a:t>Weltreligionen (ca. 3`500 Jahre alt). </a:t>
            </a:r>
          </a:p>
        </p:txBody>
      </p:sp>
    </p:spTree>
    <p:extLst>
      <p:ext uri="{BB962C8B-B14F-4D97-AF65-F5344CB8AC3E}">
        <p14:creationId xmlns:p14="http://schemas.microsoft.com/office/powerpoint/2010/main" val="56920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Judentum</a:t>
            </a:r>
            <a:endParaRPr lang="de-CH" dirty="0"/>
          </a:p>
        </p:txBody>
      </p:sp>
      <p:sp>
        <p:nvSpPr>
          <p:cNvPr id="3" name="Inhaltsplatzhalter 2"/>
          <p:cNvSpPr>
            <a:spLocks noGrp="1"/>
          </p:cNvSpPr>
          <p:nvPr>
            <p:ph idx="1"/>
          </p:nvPr>
        </p:nvSpPr>
        <p:spPr/>
        <p:txBody>
          <a:bodyPr/>
          <a:lstStyle/>
          <a:p>
            <a:r>
              <a:rPr lang="de-CH" dirty="0" smtClean="0"/>
              <a:t>Bibel: Erfahrungen </a:t>
            </a:r>
            <a:r>
              <a:rPr lang="de-CH" dirty="0"/>
              <a:t>von Wasserknappheit und Gefahren durch Fluten, aber vor allem das </a:t>
            </a:r>
            <a:r>
              <a:rPr lang="de-CH" dirty="0" err="1"/>
              <a:t>Angewiesensein</a:t>
            </a:r>
            <a:r>
              <a:rPr lang="de-CH" dirty="0"/>
              <a:t> auf </a:t>
            </a:r>
            <a:r>
              <a:rPr lang="de-CH" dirty="0" smtClean="0"/>
              <a:t>Gottes Handeln, das dem Menschen zugewandt </a:t>
            </a:r>
            <a:r>
              <a:rPr lang="de-CH" dirty="0" smtClean="0"/>
              <a:t>ist.</a:t>
            </a:r>
            <a:r>
              <a:rPr lang="de-CH" dirty="0"/>
              <a:t>  </a:t>
            </a:r>
            <a:endParaRPr lang="de-CH" dirty="0" smtClean="0"/>
          </a:p>
          <a:p>
            <a:r>
              <a:rPr lang="de-CH" dirty="0"/>
              <a:t>reinigende Kraft des </a:t>
            </a:r>
            <a:r>
              <a:rPr lang="de-CH" dirty="0" smtClean="0"/>
              <a:t>Wassers: </a:t>
            </a:r>
            <a:r>
              <a:rPr lang="de-CH" dirty="0"/>
              <a:t>So gut wie jede Gemeinde besitzt eine </a:t>
            </a:r>
            <a:r>
              <a:rPr lang="de-CH" dirty="0" err="1"/>
              <a:t>Mikwe</a:t>
            </a:r>
            <a:r>
              <a:rPr lang="de-CH" dirty="0"/>
              <a:t>, (hebräisch: lebendiges Wasser), </a:t>
            </a:r>
            <a:r>
              <a:rPr lang="de-CH" dirty="0" smtClean="0"/>
              <a:t>d.h. ein </a:t>
            </a:r>
            <a:r>
              <a:rPr lang="de-CH" dirty="0"/>
              <a:t>Ritualbad mit fließendem reinen </a:t>
            </a:r>
            <a:r>
              <a:rPr lang="de-CH" dirty="0" smtClean="0"/>
              <a:t>Wasser</a:t>
            </a:r>
            <a:r>
              <a:rPr lang="de-CH" dirty="0"/>
              <a:t>.</a:t>
            </a:r>
          </a:p>
        </p:txBody>
      </p:sp>
    </p:spTree>
    <p:extLst>
      <p:ext uri="{BB962C8B-B14F-4D97-AF65-F5344CB8AC3E}">
        <p14:creationId xmlns:p14="http://schemas.microsoft.com/office/powerpoint/2010/main" val="182855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Judentum</a:t>
            </a:r>
            <a:endParaRPr lang="de-CH" dirty="0"/>
          </a:p>
        </p:txBody>
      </p:sp>
      <p:pic>
        <p:nvPicPr>
          <p:cNvPr id="4" name="Inhaltsplatzhalter 3" descr="Nur Quellen und Zisternen, in denen sich Wasser sammelt, bleiben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199" y="1524000"/>
            <a:ext cx="5733143" cy="4992914"/>
          </a:xfrm>
          <a:prstGeom prst="rect">
            <a:avLst/>
          </a:prstGeom>
          <a:noFill/>
          <a:ln>
            <a:noFill/>
          </a:ln>
        </p:spPr>
      </p:pic>
    </p:spTree>
    <p:extLst>
      <p:ext uri="{BB962C8B-B14F-4D97-AF65-F5344CB8AC3E}">
        <p14:creationId xmlns:p14="http://schemas.microsoft.com/office/powerpoint/2010/main" val="236910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Judentum</a:t>
            </a:r>
            <a:endParaRPr lang="de-CH" dirty="0"/>
          </a:p>
        </p:txBody>
      </p:sp>
      <p:sp>
        <p:nvSpPr>
          <p:cNvPr id="3" name="Inhaltsplatzhalter 2"/>
          <p:cNvSpPr>
            <a:spLocks noGrp="1"/>
          </p:cNvSpPr>
          <p:nvPr>
            <p:ph idx="1"/>
          </p:nvPr>
        </p:nvSpPr>
        <p:spPr/>
        <p:txBody>
          <a:bodyPr/>
          <a:lstStyle/>
          <a:p>
            <a:r>
              <a:rPr lang="de-CH" dirty="0"/>
              <a:t>In zwei Geschichten </a:t>
            </a:r>
            <a:r>
              <a:rPr lang="de-CH" dirty="0" smtClean="0"/>
              <a:t>spielt </a:t>
            </a:r>
            <a:r>
              <a:rPr lang="de-CH" dirty="0"/>
              <a:t>Wasser eine große weltweite Rolle: Die Schöpfungs- und – quasi als Gegenstück – die </a:t>
            </a:r>
            <a:r>
              <a:rPr lang="de-CH" dirty="0" err="1"/>
              <a:t>Sintflutgeschichte</a:t>
            </a:r>
            <a:r>
              <a:rPr lang="de-CH" dirty="0"/>
              <a:t> („Arche Noah</a:t>
            </a:r>
            <a:r>
              <a:rPr lang="de-CH" dirty="0" smtClean="0"/>
              <a:t>“)</a:t>
            </a:r>
          </a:p>
          <a:p>
            <a:r>
              <a:rPr lang="de-CH" dirty="0" smtClean="0"/>
              <a:t>Nicht Tatsachenbericht</a:t>
            </a:r>
            <a:r>
              <a:rPr lang="de-CH" dirty="0"/>
              <a:t>, sondern </a:t>
            </a:r>
            <a:r>
              <a:rPr lang="de-CH" dirty="0" smtClean="0"/>
              <a:t>existentielle </a:t>
            </a:r>
            <a:r>
              <a:rPr lang="de-CH" dirty="0"/>
              <a:t>Erfahrung. </a:t>
            </a:r>
          </a:p>
          <a:p>
            <a:endParaRPr lang="de-CH" dirty="0"/>
          </a:p>
        </p:txBody>
      </p:sp>
    </p:spTree>
    <p:extLst>
      <p:ext uri="{BB962C8B-B14F-4D97-AF65-F5344CB8AC3E}">
        <p14:creationId xmlns:p14="http://schemas.microsoft.com/office/powerpoint/2010/main" val="318368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Judentum</a:t>
            </a:r>
            <a:endParaRPr lang="de-CH" dirty="0"/>
          </a:p>
        </p:txBody>
      </p:sp>
      <p:sp>
        <p:nvSpPr>
          <p:cNvPr id="3" name="Inhaltsplatzhalter 2"/>
          <p:cNvSpPr>
            <a:spLocks noGrp="1"/>
          </p:cNvSpPr>
          <p:nvPr>
            <p:ph idx="1"/>
          </p:nvPr>
        </p:nvSpPr>
        <p:spPr/>
        <p:txBody>
          <a:bodyPr/>
          <a:lstStyle/>
          <a:p>
            <a:pPr marL="0" indent="0">
              <a:buNone/>
            </a:pPr>
            <a:r>
              <a:rPr lang="de-CH" dirty="0" err="1" smtClean="0"/>
              <a:t>Ökolog</a:t>
            </a:r>
            <a:r>
              <a:rPr lang="de-CH" dirty="0" smtClean="0"/>
              <a:t>. </a:t>
            </a:r>
            <a:r>
              <a:rPr lang="de-CH" dirty="0" smtClean="0"/>
              <a:t>Aspekte: </a:t>
            </a:r>
            <a:endParaRPr lang="de-CH" dirty="0" smtClean="0"/>
          </a:p>
          <a:p>
            <a:r>
              <a:rPr lang="de-CH" dirty="0" smtClean="0"/>
              <a:t>Die </a:t>
            </a:r>
            <a:r>
              <a:rPr lang="de-CH" dirty="0"/>
              <a:t>Geschichte von der </a:t>
            </a:r>
            <a:r>
              <a:rPr lang="de-CH" dirty="0" smtClean="0"/>
              <a:t>Sintflut </a:t>
            </a:r>
            <a:r>
              <a:rPr lang="de-CH" dirty="0"/>
              <a:t>ist eine Mahnung an die Menschheit, sorgsam mit der Schöpfung umzugehen. Mit dieser Mahnung ist </a:t>
            </a:r>
            <a:r>
              <a:rPr lang="de-CH" dirty="0" smtClean="0"/>
              <a:t>Hoffnung </a:t>
            </a:r>
            <a:r>
              <a:rPr lang="de-CH" dirty="0"/>
              <a:t>verbunden: Der Schöpfer wird diese Welt nicht zugrunde gehen lassen. </a:t>
            </a:r>
            <a:endParaRPr lang="de-CH" dirty="0" smtClean="0"/>
          </a:p>
          <a:p>
            <a:r>
              <a:rPr lang="de-CH" dirty="0" smtClean="0"/>
              <a:t>Der </a:t>
            </a:r>
            <a:r>
              <a:rPr lang="de-CH" dirty="0"/>
              <a:t>Schutz sauberen Wassers ist im Judentum </a:t>
            </a:r>
            <a:r>
              <a:rPr lang="de-CH" dirty="0" smtClean="0"/>
              <a:t>sehr </a:t>
            </a:r>
            <a:r>
              <a:rPr lang="de-CH" dirty="0" smtClean="0"/>
              <a:t>wichtig. </a:t>
            </a:r>
            <a:r>
              <a:rPr lang="de-CH" dirty="0"/>
              <a:t>Denn: Wasser ist ein Geschenk Gottes, ohne dass es kein Leben geben kann. Darum ist ein sorgfältiger Umgang damit nötig. Erst recht heute.</a:t>
            </a:r>
          </a:p>
          <a:p>
            <a:endParaRPr lang="de-CH" dirty="0"/>
          </a:p>
        </p:txBody>
      </p:sp>
    </p:spTree>
    <p:extLst>
      <p:ext uri="{BB962C8B-B14F-4D97-AF65-F5344CB8AC3E}">
        <p14:creationId xmlns:p14="http://schemas.microsoft.com/office/powerpoint/2010/main" val="304643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Christentum</a:t>
            </a:r>
            <a:endParaRPr lang="de-CH" dirty="0"/>
          </a:p>
        </p:txBody>
      </p:sp>
      <p:sp>
        <p:nvSpPr>
          <p:cNvPr id="3" name="Inhaltsplatzhalter 2"/>
          <p:cNvSpPr>
            <a:spLocks noGrp="1"/>
          </p:cNvSpPr>
          <p:nvPr>
            <p:ph idx="1"/>
          </p:nvPr>
        </p:nvSpPr>
        <p:spPr/>
        <p:txBody>
          <a:bodyPr/>
          <a:lstStyle/>
          <a:p>
            <a:r>
              <a:rPr lang="de-CH" dirty="0"/>
              <a:t>Weltweit </a:t>
            </a:r>
            <a:r>
              <a:rPr lang="de-CH" dirty="0" err="1"/>
              <a:t>ca</a:t>
            </a:r>
            <a:r>
              <a:rPr lang="de-CH" dirty="0"/>
              <a:t> 2,26 Milliarden </a:t>
            </a:r>
            <a:r>
              <a:rPr lang="de-CH" dirty="0" smtClean="0"/>
              <a:t>Anhänger*Innen</a:t>
            </a:r>
            <a:r>
              <a:rPr lang="de-CH" dirty="0" smtClean="0"/>
              <a:t>. Zahlenmässig grösste Religion.</a:t>
            </a:r>
          </a:p>
          <a:p>
            <a:r>
              <a:rPr lang="de-CH" dirty="0" smtClean="0"/>
              <a:t>Ging aus dem Judentum hervor.</a:t>
            </a:r>
            <a:endParaRPr lang="de-CH" dirty="0"/>
          </a:p>
        </p:txBody>
      </p:sp>
    </p:spTree>
    <p:extLst>
      <p:ext uri="{BB962C8B-B14F-4D97-AF65-F5344CB8AC3E}">
        <p14:creationId xmlns:p14="http://schemas.microsoft.com/office/powerpoint/2010/main" val="416439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a:t>
            </a:r>
            <a:r>
              <a:rPr lang="de-CH" dirty="0" smtClean="0"/>
              <a:t>Wasser</a:t>
            </a:r>
            <a:r>
              <a:rPr lang="de-CH" dirty="0"/>
              <a:t>, du bist die Quelle jeden Dinges und jeder </a:t>
            </a:r>
            <a:r>
              <a:rPr lang="de-CH" dirty="0" smtClean="0"/>
              <a:t>Existenz» </a:t>
            </a:r>
            <a:r>
              <a:rPr lang="de-CH" dirty="0"/>
              <a:t>(Indisches Sprichwort)</a:t>
            </a:r>
            <a:br>
              <a:rPr lang="de-CH" dirty="0"/>
            </a:br>
            <a:endParaRPr lang="de-CH" dirty="0"/>
          </a:p>
        </p:txBody>
      </p:sp>
      <p:sp>
        <p:nvSpPr>
          <p:cNvPr id="3" name="Inhaltsplatzhalter 2"/>
          <p:cNvSpPr>
            <a:spLocks noGrp="1"/>
          </p:cNvSpPr>
          <p:nvPr>
            <p:ph idx="1"/>
          </p:nvPr>
        </p:nvSpPr>
        <p:spPr/>
        <p:txBody>
          <a:bodyPr/>
          <a:lstStyle/>
          <a:p>
            <a:endParaRPr lang="de-CH"/>
          </a:p>
        </p:txBody>
      </p:sp>
      <p:pic>
        <p:nvPicPr>
          <p:cNvPr id="4" name="Grafik 3" descr="Wasser in der Religion als bedeutender Symbolträger | wellte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15" y="1378856"/>
            <a:ext cx="5007428" cy="5355773"/>
          </a:xfrm>
          <a:prstGeom prst="rect">
            <a:avLst/>
          </a:prstGeom>
          <a:noFill/>
          <a:ln>
            <a:noFill/>
          </a:ln>
        </p:spPr>
      </p:pic>
    </p:spTree>
    <p:extLst>
      <p:ext uri="{BB962C8B-B14F-4D97-AF65-F5344CB8AC3E}">
        <p14:creationId xmlns:p14="http://schemas.microsoft.com/office/powerpoint/2010/main" val="2713539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Christentum</a:t>
            </a:r>
            <a:endParaRPr lang="de-CH" dirty="0"/>
          </a:p>
        </p:txBody>
      </p:sp>
      <p:sp>
        <p:nvSpPr>
          <p:cNvPr id="3" name="Inhaltsplatzhalter 2"/>
          <p:cNvSpPr>
            <a:spLocks noGrp="1"/>
          </p:cNvSpPr>
          <p:nvPr>
            <p:ph idx="1"/>
          </p:nvPr>
        </p:nvSpPr>
        <p:spPr/>
        <p:txBody>
          <a:bodyPr/>
          <a:lstStyle/>
          <a:p>
            <a:r>
              <a:rPr lang="de-CH" dirty="0"/>
              <a:t>Am wichtigsten </a:t>
            </a:r>
            <a:r>
              <a:rPr lang="de-CH" dirty="0" err="1"/>
              <a:t>bzgl</a:t>
            </a:r>
            <a:r>
              <a:rPr lang="de-CH" dirty="0"/>
              <a:t> Wasser und </a:t>
            </a:r>
            <a:r>
              <a:rPr lang="de-CH" dirty="0" err="1"/>
              <a:t>christentumspezifisch</a:t>
            </a:r>
            <a:r>
              <a:rPr lang="de-CH" dirty="0"/>
              <a:t> ist die Taufe. </a:t>
            </a:r>
          </a:p>
          <a:p>
            <a:endParaRPr lang="de-CH" dirty="0"/>
          </a:p>
        </p:txBody>
      </p:sp>
      <p:pic>
        <p:nvPicPr>
          <p:cNvPr id="4" name="Grafik 3" descr="Taufe - Bistum Basel"/>
          <p:cNvPicPr/>
          <p:nvPr/>
        </p:nvPicPr>
        <p:blipFill>
          <a:blip r:embed="rId2">
            <a:extLst>
              <a:ext uri="{28A0092B-C50C-407E-A947-70E740481C1C}">
                <a14:useLocalDpi xmlns:a14="http://schemas.microsoft.com/office/drawing/2010/main" val="0"/>
              </a:ext>
            </a:extLst>
          </a:blip>
          <a:srcRect/>
          <a:stretch>
            <a:fillRect/>
          </a:stretch>
        </p:blipFill>
        <p:spPr bwMode="auto">
          <a:xfrm>
            <a:off x="3396343" y="2365829"/>
            <a:ext cx="5471885" cy="4151084"/>
          </a:xfrm>
          <a:prstGeom prst="rect">
            <a:avLst/>
          </a:prstGeom>
          <a:noFill/>
          <a:ln>
            <a:noFill/>
          </a:ln>
        </p:spPr>
      </p:pic>
    </p:spTree>
    <p:extLst>
      <p:ext uri="{BB962C8B-B14F-4D97-AF65-F5344CB8AC3E}">
        <p14:creationId xmlns:p14="http://schemas.microsoft.com/office/powerpoint/2010/main" val="280316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Christentum</a:t>
            </a:r>
            <a:endParaRPr lang="de-CH" dirty="0"/>
          </a:p>
        </p:txBody>
      </p:sp>
      <p:sp>
        <p:nvSpPr>
          <p:cNvPr id="3" name="Inhaltsplatzhalter 2"/>
          <p:cNvSpPr>
            <a:spLocks noGrp="1"/>
          </p:cNvSpPr>
          <p:nvPr>
            <p:ph idx="1"/>
          </p:nvPr>
        </p:nvSpPr>
        <p:spPr/>
        <p:txBody>
          <a:bodyPr/>
          <a:lstStyle/>
          <a:p>
            <a:pPr marL="0" indent="0">
              <a:buNone/>
            </a:pPr>
            <a:r>
              <a:rPr lang="de-CH" dirty="0" smtClean="0"/>
              <a:t>Bedeutung von «Wasser»: </a:t>
            </a:r>
          </a:p>
          <a:p>
            <a:r>
              <a:rPr lang="de-CH" dirty="0" smtClean="0"/>
              <a:t>tiefe </a:t>
            </a:r>
            <a:r>
              <a:rPr lang="de-CH" dirty="0"/>
              <a:t>Verbindung zwischen dem irdischen Wasser und dem Wasser des </a:t>
            </a:r>
            <a:r>
              <a:rPr lang="de-CH" dirty="0" smtClean="0"/>
              <a:t>Lebens. In </a:t>
            </a:r>
            <a:r>
              <a:rPr lang="de-CH" dirty="0"/>
              <a:t>diesem Sinne ist Wasser </a:t>
            </a:r>
            <a:r>
              <a:rPr lang="de-CH" dirty="0" smtClean="0"/>
              <a:t>heilig (v.a. </a:t>
            </a:r>
            <a:r>
              <a:rPr lang="de-CH" dirty="0" smtClean="0"/>
              <a:t>orth</a:t>
            </a:r>
            <a:r>
              <a:rPr lang="de-CH" dirty="0" smtClean="0"/>
              <a:t>. u </a:t>
            </a:r>
            <a:r>
              <a:rPr lang="de-CH" dirty="0" err="1" smtClean="0"/>
              <a:t>kath</a:t>
            </a:r>
            <a:r>
              <a:rPr lang="de-CH" dirty="0" smtClean="0"/>
              <a:t> </a:t>
            </a:r>
            <a:r>
              <a:rPr lang="de-CH" dirty="0" smtClean="0"/>
              <a:t>Konfession). </a:t>
            </a:r>
          </a:p>
          <a:p>
            <a:r>
              <a:rPr lang="de-CH" dirty="0" smtClean="0"/>
              <a:t>Jesus </a:t>
            </a:r>
            <a:r>
              <a:rPr lang="de-CH" dirty="0"/>
              <a:t>vergleicht das Wort Gottes mit einer Quelle lebendigen Wassers. </a:t>
            </a:r>
            <a:endParaRPr lang="de-CH" dirty="0" smtClean="0"/>
          </a:p>
          <a:p>
            <a:r>
              <a:rPr lang="de-CH" dirty="0" smtClean="0"/>
              <a:t>Ein biblischer Name </a:t>
            </a:r>
            <a:r>
              <a:rPr lang="de-CH" dirty="0"/>
              <a:t>Gottes ist ‚Quelle des Lebens‘. </a:t>
            </a:r>
          </a:p>
        </p:txBody>
      </p:sp>
    </p:spTree>
    <p:extLst>
      <p:ext uri="{BB962C8B-B14F-4D97-AF65-F5344CB8AC3E}">
        <p14:creationId xmlns:p14="http://schemas.microsoft.com/office/powerpoint/2010/main" val="335268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Christentum</a:t>
            </a:r>
            <a:endParaRPr lang="de-CH" dirty="0"/>
          </a:p>
        </p:txBody>
      </p:sp>
      <p:sp>
        <p:nvSpPr>
          <p:cNvPr id="3" name="Inhaltsplatzhalter 2"/>
          <p:cNvSpPr>
            <a:spLocks noGrp="1"/>
          </p:cNvSpPr>
          <p:nvPr>
            <p:ph idx="1"/>
          </p:nvPr>
        </p:nvSpPr>
        <p:spPr/>
        <p:txBody>
          <a:bodyPr/>
          <a:lstStyle/>
          <a:p>
            <a:r>
              <a:rPr lang="de-CH" dirty="0"/>
              <a:t>viele Traditionen in den Kirchen, die die Wertschätzung des Wassers zum Ausdruck </a:t>
            </a:r>
            <a:r>
              <a:rPr lang="de-CH" dirty="0" smtClean="0"/>
              <a:t>bringen. Beispiel: In </a:t>
            </a:r>
            <a:r>
              <a:rPr lang="de-CH" dirty="0"/>
              <a:t>den orthodoxen Kirchen wird das Wasser am </a:t>
            </a:r>
            <a:r>
              <a:rPr lang="de-CH" dirty="0" err="1"/>
              <a:t>Epiphaniastag</a:t>
            </a:r>
            <a:r>
              <a:rPr lang="de-CH" dirty="0"/>
              <a:t> gesegnet. </a:t>
            </a:r>
          </a:p>
          <a:p>
            <a:endParaRPr lang="de-CH" dirty="0"/>
          </a:p>
        </p:txBody>
      </p:sp>
      <p:pic>
        <p:nvPicPr>
          <p:cNvPr id="4" name="Grafik 3" descr="Warum die Orthodoxen am 6. Januar Wasser weihen - katholisch.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00" y="3135086"/>
            <a:ext cx="6662057" cy="3352800"/>
          </a:xfrm>
          <a:prstGeom prst="rect">
            <a:avLst/>
          </a:prstGeom>
          <a:noFill/>
          <a:ln>
            <a:noFill/>
          </a:ln>
        </p:spPr>
      </p:pic>
    </p:spTree>
    <p:extLst>
      <p:ext uri="{BB962C8B-B14F-4D97-AF65-F5344CB8AC3E}">
        <p14:creationId xmlns:p14="http://schemas.microsoft.com/office/powerpoint/2010/main" val="273385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Christentum</a:t>
            </a:r>
            <a:endParaRPr lang="de-CH" dirty="0"/>
          </a:p>
        </p:txBody>
      </p:sp>
      <p:sp>
        <p:nvSpPr>
          <p:cNvPr id="3" name="Inhaltsplatzhalter 2"/>
          <p:cNvSpPr>
            <a:spLocks noGrp="1"/>
          </p:cNvSpPr>
          <p:nvPr>
            <p:ph idx="1"/>
          </p:nvPr>
        </p:nvSpPr>
        <p:spPr/>
        <p:txBody>
          <a:bodyPr>
            <a:normAutofit/>
          </a:bodyPr>
          <a:lstStyle/>
          <a:p>
            <a:pPr marL="0" lvl="0" indent="0">
              <a:buNone/>
            </a:pPr>
            <a:r>
              <a:rPr lang="de-CH" dirty="0" err="1"/>
              <a:t>Ökolog</a:t>
            </a:r>
            <a:r>
              <a:rPr lang="de-CH" dirty="0"/>
              <a:t> Aspekt: </a:t>
            </a:r>
            <a:endParaRPr lang="de-CH" dirty="0" smtClean="0"/>
          </a:p>
          <a:p>
            <a:pPr lvl="0"/>
            <a:r>
              <a:rPr lang="de-CH" dirty="0" smtClean="0"/>
              <a:t>«Wasser </a:t>
            </a:r>
            <a:r>
              <a:rPr lang="de-CH" dirty="0"/>
              <a:t>hat für Christinnen und Christen eine tiefe spirituelle Bedeutung als Geschenk Gottes und als Grundlage des Lebens. </a:t>
            </a:r>
            <a:r>
              <a:rPr lang="de-CH" dirty="0" smtClean="0"/>
              <a:t>Es gilt, </a:t>
            </a:r>
            <a:r>
              <a:rPr lang="de-CH" dirty="0"/>
              <a:t>das Menschenrecht auf Wasser anzuerkennen und zu fördern</a:t>
            </a:r>
            <a:r>
              <a:rPr lang="de-CH" dirty="0" smtClean="0"/>
              <a:t>.» </a:t>
            </a:r>
            <a:r>
              <a:rPr lang="de-CH" i="1" dirty="0" smtClean="0"/>
              <a:t>(Erklärung der Versammlung </a:t>
            </a:r>
            <a:r>
              <a:rPr lang="de-CH" i="1" dirty="0"/>
              <a:t>des „European Christian Environmental Network“ im Mai 2003 in </a:t>
            </a:r>
            <a:r>
              <a:rPr lang="de-CH" i="1" dirty="0" err="1"/>
              <a:t>Volos</a:t>
            </a:r>
            <a:r>
              <a:rPr lang="de-CH" i="1" dirty="0"/>
              <a:t>/Griechenland zum Thema „</a:t>
            </a:r>
            <a:r>
              <a:rPr lang="de-CH" i="1" dirty="0" err="1"/>
              <a:t>Water</a:t>
            </a:r>
            <a:r>
              <a:rPr lang="de-CH" i="1" dirty="0"/>
              <a:t> – Source of Life</a:t>
            </a:r>
            <a:r>
              <a:rPr lang="de-CH" i="1" dirty="0" smtClean="0"/>
              <a:t>“) </a:t>
            </a:r>
            <a:endParaRPr lang="de-CH" i="1" dirty="0"/>
          </a:p>
        </p:txBody>
      </p:sp>
    </p:spTree>
    <p:extLst>
      <p:ext uri="{BB962C8B-B14F-4D97-AF65-F5344CB8AC3E}">
        <p14:creationId xmlns:p14="http://schemas.microsoft.com/office/powerpoint/2010/main" val="346321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Islam</a:t>
            </a:r>
            <a:endParaRPr lang="de-CH" dirty="0"/>
          </a:p>
        </p:txBody>
      </p:sp>
      <p:sp>
        <p:nvSpPr>
          <p:cNvPr id="3" name="Inhaltsplatzhalter 2"/>
          <p:cNvSpPr>
            <a:spLocks noGrp="1"/>
          </p:cNvSpPr>
          <p:nvPr>
            <p:ph idx="1"/>
          </p:nvPr>
        </p:nvSpPr>
        <p:spPr/>
        <p:txBody>
          <a:bodyPr/>
          <a:lstStyle/>
          <a:p>
            <a:r>
              <a:rPr lang="de-CH" dirty="0"/>
              <a:t>Weltweit über 1,8 Milliarden </a:t>
            </a:r>
            <a:r>
              <a:rPr lang="de-CH" dirty="0" err="1"/>
              <a:t>AnhängerInnen</a:t>
            </a:r>
            <a:r>
              <a:rPr lang="de-CH" dirty="0"/>
              <a:t>. </a:t>
            </a:r>
            <a:r>
              <a:rPr lang="de-CH" dirty="0" smtClean="0"/>
              <a:t>Zweitgrößte </a:t>
            </a:r>
            <a:r>
              <a:rPr lang="de-CH" dirty="0" smtClean="0"/>
              <a:t>Weltreligion.</a:t>
            </a:r>
          </a:p>
          <a:p>
            <a:r>
              <a:rPr lang="de-CH" dirty="0" smtClean="0"/>
              <a:t>Der </a:t>
            </a:r>
            <a:r>
              <a:rPr lang="de-CH" dirty="0"/>
              <a:t>Islam (Grundlagen: </a:t>
            </a:r>
            <a:r>
              <a:rPr lang="de-CH" dirty="0" smtClean="0"/>
              <a:t>Juden- </a:t>
            </a:r>
            <a:r>
              <a:rPr lang="de-CH" dirty="0"/>
              <a:t>und Christentum) wurde im frühen 7. Jahrhundert n. Chr. in Arabien durch den </a:t>
            </a:r>
            <a:r>
              <a:rPr lang="de-CH" dirty="0" err="1"/>
              <a:t>Mekkaner</a:t>
            </a:r>
            <a:r>
              <a:rPr lang="de-CH" dirty="0"/>
              <a:t> Mohammed gestiftet.  </a:t>
            </a:r>
            <a:endParaRPr lang="de-CH" dirty="0" smtClean="0"/>
          </a:p>
          <a:p>
            <a:r>
              <a:rPr lang="de-CH" dirty="0"/>
              <a:t>Der Islam entstand in den Wüstenregionen Arabiens.</a:t>
            </a:r>
          </a:p>
          <a:p>
            <a:endParaRPr lang="de-CH" dirty="0"/>
          </a:p>
        </p:txBody>
      </p:sp>
    </p:spTree>
    <p:extLst>
      <p:ext uri="{BB962C8B-B14F-4D97-AF65-F5344CB8AC3E}">
        <p14:creationId xmlns:p14="http://schemas.microsoft.com/office/powerpoint/2010/main" val="115809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Islam</a:t>
            </a:r>
            <a:endParaRPr lang="de-CH" dirty="0"/>
          </a:p>
        </p:txBody>
      </p:sp>
      <p:sp>
        <p:nvSpPr>
          <p:cNvPr id="3" name="Inhaltsplatzhalter 2"/>
          <p:cNvSpPr>
            <a:spLocks noGrp="1"/>
          </p:cNvSpPr>
          <p:nvPr>
            <p:ph idx="1"/>
          </p:nvPr>
        </p:nvSpPr>
        <p:spPr/>
        <p:txBody>
          <a:bodyPr>
            <a:normAutofit fontScale="92500" lnSpcReduction="10000"/>
          </a:bodyPr>
          <a:lstStyle/>
          <a:p>
            <a:pPr marL="0" indent="0">
              <a:buNone/>
            </a:pPr>
            <a:r>
              <a:rPr lang="de-CH" dirty="0" smtClean="0"/>
              <a:t>Bedeutung des Wassers:</a:t>
            </a:r>
          </a:p>
          <a:p>
            <a:pPr lvl="0"/>
            <a:r>
              <a:rPr lang="de-CH" dirty="0" smtClean="0"/>
              <a:t>Wasser </a:t>
            </a:r>
            <a:r>
              <a:rPr lang="de-CH" dirty="0"/>
              <a:t>verkörpert Leben, Fruchtbarkeit und Vegetation. Trockenheit </a:t>
            </a:r>
            <a:r>
              <a:rPr lang="de-CH" dirty="0" smtClean="0"/>
              <a:t>steht </a:t>
            </a:r>
            <a:r>
              <a:rPr lang="de-CH" dirty="0"/>
              <a:t>für Wüste und Tod. </a:t>
            </a:r>
            <a:endParaRPr lang="de-CH" dirty="0" smtClean="0"/>
          </a:p>
          <a:p>
            <a:pPr lvl="0"/>
            <a:r>
              <a:rPr lang="de-CH" dirty="0" smtClean="0"/>
              <a:t>Vergleich von Allah mit </a:t>
            </a:r>
            <a:r>
              <a:rPr lang="de-CH" dirty="0"/>
              <a:t>einem grenzenlosen </a:t>
            </a:r>
            <a:r>
              <a:rPr lang="de-CH" dirty="0" smtClean="0"/>
              <a:t>Ozean; Mensch </a:t>
            </a:r>
            <a:r>
              <a:rPr lang="de-CH" dirty="0"/>
              <a:t>in seiner Vergänglichkeit </a:t>
            </a:r>
            <a:r>
              <a:rPr lang="de-CH" dirty="0" smtClean="0"/>
              <a:t>mit </a:t>
            </a:r>
            <a:r>
              <a:rPr lang="de-CH" dirty="0"/>
              <a:t>einem zerbrechlichen </a:t>
            </a:r>
            <a:r>
              <a:rPr lang="de-CH" dirty="0" smtClean="0"/>
              <a:t>Boot. </a:t>
            </a:r>
          </a:p>
          <a:p>
            <a:pPr lvl="0"/>
            <a:r>
              <a:rPr lang="de-CH" dirty="0" smtClean="0"/>
              <a:t>Allah </a:t>
            </a:r>
            <a:r>
              <a:rPr lang="de-CH" dirty="0"/>
              <a:t>schenkt den Menschen, allen Tieren und Pflanzen das Wasser.</a:t>
            </a:r>
          </a:p>
          <a:p>
            <a:r>
              <a:rPr lang="de-CH" dirty="0" smtClean="0"/>
              <a:t>Am </a:t>
            </a:r>
            <a:r>
              <a:rPr lang="de-CH" dirty="0"/>
              <a:t>Jüngsten Tag wird der Prophet Mohammed die Angehörigen seiner </a:t>
            </a:r>
            <a:r>
              <a:rPr lang="de-CH" i="1" dirty="0" err="1"/>
              <a:t>Umma</a:t>
            </a:r>
            <a:r>
              <a:rPr lang="de-CH" dirty="0"/>
              <a:t> (Gemeinschaft) an einem Wasserbecken erwarten, aus dem die Gläubigen trinken und ihren Durst löschen können. </a:t>
            </a:r>
            <a:endParaRPr lang="de-CH" dirty="0" smtClean="0"/>
          </a:p>
          <a:p>
            <a:r>
              <a:rPr lang="de-CH" dirty="0" smtClean="0"/>
              <a:t>In </a:t>
            </a:r>
            <a:r>
              <a:rPr lang="de-CH" dirty="0"/>
              <a:t>den islamischen Paradies­vorstellungen kommt dem kühlenden Wasser eine wichtige Rolle zu. </a:t>
            </a:r>
            <a:r>
              <a:rPr lang="de-CH" dirty="0" smtClean="0"/>
              <a:t>Arabisches Wort </a:t>
            </a:r>
            <a:r>
              <a:rPr lang="de-CH" dirty="0"/>
              <a:t>für </a:t>
            </a:r>
            <a:r>
              <a:rPr lang="de-CH" dirty="0" smtClean="0"/>
              <a:t>«Paradies» = «Garten»</a:t>
            </a:r>
            <a:endParaRPr lang="de-CH" dirty="0"/>
          </a:p>
        </p:txBody>
      </p:sp>
    </p:spTree>
    <p:extLst>
      <p:ext uri="{BB962C8B-B14F-4D97-AF65-F5344CB8AC3E}">
        <p14:creationId xmlns:p14="http://schemas.microsoft.com/office/powerpoint/2010/main" val="321338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Islam</a:t>
            </a:r>
            <a:endParaRPr lang="de-CH" dirty="0"/>
          </a:p>
        </p:txBody>
      </p:sp>
      <p:sp>
        <p:nvSpPr>
          <p:cNvPr id="3" name="Inhaltsplatzhalter 2"/>
          <p:cNvSpPr>
            <a:spLocks noGrp="1"/>
          </p:cNvSpPr>
          <p:nvPr>
            <p:ph idx="1"/>
          </p:nvPr>
        </p:nvSpPr>
        <p:spPr/>
        <p:txBody>
          <a:bodyPr/>
          <a:lstStyle/>
          <a:p>
            <a:pPr lvl="0"/>
            <a:r>
              <a:rPr lang="de-CH" dirty="0" smtClean="0"/>
              <a:t>Irdische </a:t>
            </a:r>
            <a:r>
              <a:rPr lang="de-CH" dirty="0"/>
              <a:t>Gärten </a:t>
            </a:r>
            <a:r>
              <a:rPr lang="de-CH" dirty="0" smtClean="0"/>
              <a:t>geben Vorgeschmack </a:t>
            </a:r>
            <a:r>
              <a:rPr lang="de-CH" dirty="0"/>
              <a:t>auf das erhoffte Leben im </a:t>
            </a:r>
            <a:r>
              <a:rPr lang="de-CH" dirty="0" smtClean="0"/>
              <a:t>Jenseits. </a:t>
            </a:r>
            <a:r>
              <a:rPr lang="de-CH" dirty="0"/>
              <a:t>In diesen Gärten kommt dem Wasser eine herausragende Bedeutung zu. </a:t>
            </a:r>
          </a:p>
          <a:p>
            <a:r>
              <a:rPr lang="de-CH" dirty="0"/>
              <a:t>Diese Gartenparadiese haben eine klare Abgrenzung von der übrigen Welt </a:t>
            </a:r>
            <a:r>
              <a:rPr lang="de-CH" dirty="0" smtClean="0"/>
              <a:t>(hohe Mauern). </a:t>
            </a:r>
            <a:r>
              <a:rPr lang="de-CH" dirty="0"/>
              <a:t>Daraus entstand eine grosse </a:t>
            </a:r>
            <a:r>
              <a:rPr lang="de-CH" dirty="0" smtClean="0"/>
              <a:t>Gartenkultur.</a:t>
            </a:r>
          </a:p>
          <a:p>
            <a:r>
              <a:rPr lang="de-CH" dirty="0" smtClean="0"/>
              <a:t>D</a:t>
            </a:r>
            <a:r>
              <a:rPr lang="de-CH" dirty="0" smtClean="0"/>
              <a:t>iese </a:t>
            </a:r>
            <a:r>
              <a:rPr lang="de-CH" dirty="0"/>
              <a:t>islamische Gartenkultur verbreitete sich mit der </a:t>
            </a:r>
            <a:r>
              <a:rPr lang="de-CH" dirty="0" smtClean="0"/>
              <a:t>Religion</a:t>
            </a:r>
            <a:r>
              <a:rPr lang="de-CH" dirty="0" smtClean="0"/>
              <a:t>. </a:t>
            </a:r>
            <a:r>
              <a:rPr lang="de-CH" dirty="0" smtClean="0"/>
              <a:t>Beispiel</a:t>
            </a:r>
            <a:r>
              <a:rPr lang="de-CH" dirty="0" smtClean="0"/>
              <a:t>:</a:t>
            </a:r>
            <a:endParaRPr lang="de-CH" dirty="0"/>
          </a:p>
          <a:p>
            <a:endParaRPr lang="de-CH" dirty="0"/>
          </a:p>
        </p:txBody>
      </p:sp>
    </p:spTree>
    <p:extLst>
      <p:ext uri="{BB962C8B-B14F-4D97-AF65-F5344CB8AC3E}">
        <p14:creationId xmlns:p14="http://schemas.microsoft.com/office/powerpoint/2010/main" val="370971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Islam</a:t>
            </a:r>
            <a:endParaRPr lang="de-CH" dirty="0"/>
          </a:p>
        </p:txBody>
      </p:sp>
      <p:pic>
        <p:nvPicPr>
          <p:cNvPr id="4" name="Inhaltsplatzhalter 3" descr="Islamischer Garten | HiSoUR Kunst Kultur Ausstellu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3714" y="1291771"/>
            <a:ext cx="6894286" cy="5109029"/>
          </a:xfrm>
          <a:prstGeom prst="rect">
            <a:avLst/>
          </a:prstGeom>
          <a:noFill/>
          <a:ln>
            <a:noFill/>
          </a:ln>
        </p:spPr>
      </p:pic>
    </p:spTree>
    <p:extLst>
      <p:ext uri="{BB962C8B-B14F-4D97-AF65-F5344CB8AC3E}">
        <p14:creationId xmlns:p14="http://schemas.microsoft.com/office/powerpoint/2010/main" val="173100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Islam</a:t>
            </a:r>
            <a:endParaRPr lang="de-CH" dirty="0"/>
          </a:p>
        </p:txBody>
      </p:sp>
      <p:sp>
        <p:nvSpPr>
          <p:cNvPr id="3" name="Inhaltsplatzhalter 2"/>
          <p:cNvSpPr>
            <a:spLocks noGrp="1"/>
          </p:cNvSpPr>
          <p:nvPr>
            <p:ph idx="1"/>
          </p:nvPr>
        </p:nvSpPr>
        <p:spPr>
          <a:xfrm>
            <a:off x="849086" y="1578882"/>
            <a:ext cx="10515600" cy="4351338"/>
          </a:xfrm>
        </p:spPr>
        <p:txBody>
          <a:bodyPr/>
          <a:lstStyle/>
          <a:p>
            <a:pPr marL="0" indent="0">
              <a:buNone/>
            </a:pPr>
            <a:r>
              <a:rPr lang="de-CH" sz="3200" dirty="0" smtClean="0"/>
              <a:t>Tägliche Reinigungsrituale: </a:t>
            </a:r>
          </a:p>
          <a:p>
            <a:pPr lvl="1">
              <a:buFontTx/>
              <a:buChar char="-"/>
            </a:pPr>
            <a:r>
              <a:rPr lang="de-CH" sz="3200" dirty="0" smtClean="0"/>
              <a:t>Moschee</a:t>
            </a:r>
          </a:p>
          <a:p>
            <a:pPr lvl="1">
              <a:buFontTx/>
              <a:buChar char="-"/>
            </a:pPr>
            <a:r>
              <a:rPr lang="de-CH" sz="3200" dirty="0" smtClean="0"/>
              <a:t>Wüste </a:t>
            </a:r>
            <a:endParaRPr lang="de-CH" sz="3200" dirty="0" smtClean="0"/>
          </a:p>
          <a:p>
            <a:pPr marL="0" indent="0">
              <a:buNone/>
            </a:pPr>
            <a:endParaRPr lang="de-CH" dirty="0"/>
          </a:p>
          <a:p>
            <a:endParaRPr lang="de-CH" dirty="0"/>
          </a:p>
        </p:txBody>
      </p:sp>
      <p:pic>
        <p:nvPicPr>
          <p:cNvPr id="4" name="Grafik 3" descr="Weltwassertag - Und Allah sendet Regen (Archiv)"/>
          <p:cNvPicPr/>
          <p:nvPr/>
        </p:nvPicPr>
        <p:blipFill>
          <a:blip r:embed="rId2">
            <a:extLst>
              <a:ext uri="{28A0092B-C50C-407E-A947-70E740481C1C}">
                <a14:useLocalDpi xmlns:a14="http://schemas.microsoft.com/office/drawing/2010/main" val="0"/>
              </a:ext>
            </a:extLst>
          </a:blip>
          <a:srcRect/>
          <a:stretch>
            <a:fillRect/>
          </a:stretch>
        </p:blipFill>
        <p:spPr bwMode="auto">
          <a:xfrm>
            <a:off x="3918858" y="2170429"/>
            <a:ext cx="6288994" cy="4259399"/>
          </a:xfrm>
          <a:prstGeom prst="rect">
            <a:avLst/>
          </a:prstGeom>
          <a:noFill/>
          <a:ln>
            <a:noFill/>
          </a:ln>
        </p:spPr>
      </p:pic>
    </p:spTree>
    <p:extLst>
      <p:ext uri="{BB962C8B-B14F-4D97-AF65-F5344CB8AC3E}">
        <p14:creationId xmlns:p14="http://schemas.microsoft.com/office/powerpoint/2010/main" val="2458180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Islam</a:t>
            </a:r>
            <a:endParaRPr lang="de-CH" dirty="0"/>
          </a:p>
        </p:txBody>
      </p:sp>
      <p:sp>
        <p:nvSpPr>
          <p:cNvPr id="3" name="Inhaltsplatzhalter 2"/>
          <p:cNvSpPr>
            <a:spLocks noGrp="1"/>
          </p:cNvSpPr>
          <p:nvPr>
            <p:ph idx="1"/>
          </p:nvPr>
        </p:nvSpPr>
        <p:spPr/>
        <p:txBody>
          <a:bodyPr/>
          <a:lstStyle/>
          <a:p>
            <a:r>
              <a:rPr lang="de-CH" dirty="0" smtClean="0"/>
              <a:t>Für </a:t>
            </a:r>
            <a:r>
              <a:rPr lang="de-CH" dirty="0"/>
              <a:t>die </a:t>
            </a:r>
            <a:r>
              <a:rPr lang="de-CH" dirty="0" smtClean="0"/>
              <a:t>Gläubigen: verbrieftes </a:t>
            </a:r>
            <a:r>
              <a:rPr lang="de-CH" dirty="0"/>
              <a:t>Recht auf Wasser, das ihnen nicht durch staatliche Verordnungen oder </a:t>
            </a:r>
            <a:r>
              <a:rPr lang="de-CH" dirty="0" smtClean="0"/>
              <a:t>private </a:t>
            </a:r>
            <a:r>
              <a:rPr lang="de-CH" dirty="0"/>
              <a:t>Aneignung genommen werden kann. </a:t>
            </a:r>
            <a:endParaRPr lang="de-CH" dirty="0" smtClean="0"/>
          </a:p>
          <a:p>
            <a:r>
              <a:rPr lang="de-CH" dirty="0" err="1" smtClean="0"/>
              <a:t>Ökolog</a:t>
            </a:r>
            <a:r>
              <a:rPr lang="de-CH" dirty="0" smtClean="0"/>
              <a:t>. </a:t>
            </a:r>
            <a:r>
              <a:rPr lang="de-CH" dirty="0"/>
              <a:t>Aspekt: in der CH sind junge Muslime an Ökologie </a:t>
            </a:r>
            <a:r>
              <a:rPr lang="de-CH" dirty="0" smtClean="0"/>
              <a:t>interessiert (u.a. Bewegung «Öko-</a:t>
            </a:r>
            <a:r>
              <a:rPr lang="de-CH" dirty="0" err="1" smtClean="0"/>
              <a:t>Djihad</a:t>
            </a:r>
            <a:r>
              <a:rPr lang="de-CH" dirty="0" smtClean="0"/>
              <a:t>»). </a:t>
            </a:r>
            <a:r>
              <a:rPr lang="de-CH" dirty="0" err="1" smtClean="0"/>
              <a:t>Ökolog</a:t>
            </a:r>
            <a:r>
              <a:rPr lang="de-CH" dirty="0" smtClean="0"/>
              <a:t>. </a:t>
            </a:r>
            <a:r>
              <a:rPr lang="de-CH" dirty="0"/>
              <a:t>Bewusstsein in islamischen Ländern </a:t>
            </a:r>
            <a:r>
              <a:rPr lang="de-CH" dirty="0" smtClean="0"/>
              <a:t>ist noch </a:t>
            </a:r>
            <a:r>
              <a:rPr lang="de-CH" dirty="0"/>
              <a:t>nicht besonders </a:t>
            </a:r>
            <a:r>
              <a:rPr lang="de-CH" dirty="0" smtClean="0"/>
              <a:t>ausgeprägt. </a:t>
            </a:r>
            <a:endParaRPr lang="de-CH" dirty="0"/>
          </a:p>
          <a:p>
            <a:endParaRPr lang="de-CH" dirty="0"/>
          </a:p>
          <a:p>
            <a:endParaRPr lang="de-CH" dirty="0"/>
          </a:p>
        </p:txBody>
      </p:sp>
    </p:spTree>
    <p:extLst>
      <p:ext uri="{BB962C8B-B14F-4D97-AF65-F5344CB8AC3E}">
        <p14:creationId xmlns:p14="http://schemas.microsoft.com/office/powerpoint/2010/main" val="76641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4 traditionelle </a:t>
            </a:r>
            <a:r>
              <a:rPr lang="de-CH" dirty="0" smtClean="0"/>
              <a:t>Bedeutungen </a:t>
            </a:r>
            <a:r>
              <a:rPr lang="de-CH" dirty="0"/>
              <a:t>in allen Weltreligionen</a:t>
            </a:r>
          </a:p>
        </p:txBody>
      </p:sp>
      <p:sp>
        <p:nvSpPr>
          <p:cNvPr id="3" name="Inhaltsplatzhalter 2"/>
          <p:cNvSpPr>
            <a:spLocks noGrp="1"/>
          </p:cNvSpPr>
          <p:nvPr>
            <p:ph idx="1"/>
          </p:nvPr>
        </p:nvSpPr>
        <p:spPr/>
        <p:txBody>
          <a:bodyPr/>
          <a:lstStyle/>
          <a:p>
            <a:r>
              <a:rPr lang="de-CH" dirty="0"/>
              <a:t>lebensspendend</a:t>
            </a:r>
          </a:p>
          <a:p>
            <a:r>
              <a:rPr lang="de-CH" dirty="0"/>
              <a:t>bedrohlich</a:t>
            </a:r>
          </a:p>
          <a:p>
            <a:r>
              <a:rPr lang="de-CH" dirty="0"/>
              <a:t>begrenzend</a:t>
            </a:r>
          </a:p>
          <a:p>
            <a:r>
              <a:rPr lang="de-CH" dirty="0"/>
              <a:t>reinigend</a:t>
            </a:r>
          </a:p>
          <a:p>
            <a:endParaRPr lang="de-CH" dirty="0"/>
          </a:p>
        </p:txBody>
      </p:sp>
    </p:spTree>
    <p:extLst>
      <p:ext uri="{BB962C8B-B14F-4D97-AF65-F5344CB8AC3E}">
        <p14:creationId xmlns:p14="http://schemas.microsoft.com/office/powerpoint/2010/main" val="2064601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a:t>
            </a:r>
            <a:endParaRPr lang="de-CH" dirty="0"/>
          </a:p>
        </p:txBody>
      </p:sp>
      <p:sp>
        <p:nvSpPr>
          <p:cNvPr id="3" name="Inhaltsplatzhalter 2"/>
          <p:cNvSpPr>
            <a:spLocks noGrp="1"/>
          </p:cNvSpPr>
          <p:nvPr>
            <p:ph idx="1"/>
          </p:nvPr>
        </p:nvSpPr>
        <p:spPr/>
        <p:txBody>
          <a:bodyPr/>
          <a:lstStyle/>
          <a:p>
            <a:pPr marL="0" indent="0">
              <a:buNone/>
            </a:pPr>
            <a:r>
              <a:rPr lang="de-CH" dirty="0" smtClean="0"/>
              <a:t>Sorge um Wasser ist religionsverbindend:</a:t>
            </a:r>
          </a:p>
          <a:p>
            <a:r>
              <a:rPr lang="de-CH" dirty="0"/>
              <a:t>„Bewahrung der Schöpfung ist wesentlicher Bestandteil aller Religionen und ist ein so wichtiges Thema, das leicht zum Anlass für Dialog, Zusammenarbeit und gegenseitiges Verständnis werden kann. Gläubige Menschen aller Religionen teilen die Sorge um die Menschheit und um die Erde als Trägerin des Lebens</a:t>
            </a:r>
            <a:r>
              <a:rPr lang="de-CH" dirty="0" smtClean="0"/>
              <a:t>.“ (</a:t>
            </a:r>
            <a:r>
              <a:rPr lang="de-CH" i="1" dirty="0" smtClean="0"/>
              <a:t>Franziskaner-Orden: aus ihrer </a:t>
            </a:r>
            <a:r>
              <a:rPr lang="de-CH" i="1" dirty="0"/>
              <a:t>Veröffentlichung „Wasser als Lebensgut</a:t>
            </a:r>
            <a:r>
              <a:rPr lang="de-CH" i="1" dirty="0" smtClean="0"/>
              <a:t>“</a:t>
            </a:r>
            <a:r>
              <a:rPr lang="de-CH" dirty="0" smtClean="0"/>
              <a:t>) </a:t>
            </a:r>
            <a:endParaRPr lang="de-CH" dirty="0"/>
          </a:p>
          <a:p>
            <a:endParaRPr lang="de-CH" dirty="0"/>
          </a:p>
        </p:txBody>
      </p:sp>
    </p:spTree>
    <p:extLst>
      <p:ext uri="{BB962C8B-B14F-4D97-AF65-F5344CB8AC3E}">
        <p14:creationId xmlns:p14="http://schemas.microsoft.com/office/powerpoint/2010/main" val="2148369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562430"/>
          </a:xfrm>
        </p:spPr>
        <p:txBody>
          <a:bodyPr>
            <a:normAutofit fontScale="90000"/>
          </a:bodyPr>
          <a:lstStyle/>
          <a:p>
            <a:endParaRPr lang="de-CH" dirty="0"/>
          </a:p>
        </p:txBody>
      </p:sp>
      <p:sp>
        <p:nvSpPr>
          <p:cNvPr id="5" name="Inhaltsplatzhalter 4"/>
          <p:cNvSpPr>
            <a:spLocks noGrp="1"/>
          </p:cNvSpPr>
          <p:nvPr>
            <p:ph idx="1"/>
          </p:nvPr>
        </p:nvSpPr>
        <p:spPr/>
        <p:txBody>
          <a:bodyPr/>
          <a:lstStyle/>
          <a:p>
            <a:endParaRPr lang="de-CH" dirty="0" smtClean="0"/>
          </a:p>
          <a:p>
            <a:endParaRPr lang="de-CH" dirty="0"/>
          </a:p>
          <a:p>
            <a:endParaRPr lang="de-CH" dirty="0" smtClean="0"/>
          </a:p>
          <a:p>
            <a:endParaRPr lang="de-CH" dirty="0"/>
          </a:p>
          <a:p>
            <a:endParaRPr lang="de-CH" dirty="0" smtClean="0"/>
          </a:p>
          <a:p>
            <a:endParaRPr lang="de-CH" dirty="0"/>
          </a:p>
          <a:p>
            <a:endParaRPr lang="de-CH" dirty="0" smtClean="0"/>
          </a:p>
          <a:p>
            <a:pPr marL="0" indent="0">
              <a:buNone/>
            </a:pPr>
            <a:r>
              <a:rPr lang="de-CH" sz="3200" dirty="0" smtClean="0"/>
              <a:t>Danke!</a:t>
            </a:r>
            <a:endParaRPr lang="de-CH" sz="3200" dirty="0"/>
          </a:p>
        </p:txBody>
      </p:sp>
      <p:pic>
        <p:nvPicPr>
          <p:cNvPr id="6" name="Inhaltsplatzhalter 3" descr="Wasser in der Religion als bedeutender Symbolträger | welltec"/>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86629" y="1045029"/>
            <a:ext cx="6487885" cy="4368800"/>
          </a:xfrm>
          <a:prstGeom prst="rect">
            <a:avLst/>
          </a:prstGeom>
          <a:noFill/>
          <a:ln>
            <a:noFill/>
          </a:ln>
        </p:spPr>
      </p:pic>
    </p:spTree>
    <p:extLst>
      <p:ext uri="{BB962C8B-B14F-4D97-AF65-F5344CB8AC3E}">
        <p14:creationId xmlns:p14="http://schemas.microsoft.com/office/powerpoint/2010/main" val="258559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dazu</a:t>
            </a:r>
            <a:r>
              <a:rPr lang="de-CH" dirty="0"/>
              <a:t>: 5. („wiederentdeckt“): </a:t>
            </a:r>
          </a:p>
        </p:txBody>
      </p:sp>
      <p:sp>
        <p:nvSpPr>
          <p:cNvPr id="3" name="Inhaltsplatzhalter 2"/>
          <p:cNvSpPr>
            <a:spLocks noGrp="1"/>
          </p:cNvSpPr>
          <p:nvPr>
            <p:ph idx="1"/>
          </p:nvPr>
        </p:nvSpPr>
        <p:spPr/>
        <p:txBody>
          <a:bodyPr/>
          <a:lstStyle/>
          <a:p>
            <a:r>
              <a:rPr lang="de-CH" dirty="0"/>
              <a:t>ökologisch! </a:t>
            </a:r>
          </a:p>
        </p:txBody>
      </p:sp>
    </p:spTree>
    <p:extLst>
      <p:ext uri="{BB962C8B-B14F-4D97-AF65-F5344CB8AC3E}">
        <p14:creationId xmlns:p14="http://schemas.microsoft.com/office/powerpoint/2010/main" val="410211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Hinduismus</a:t>
            </a:r>
            <a:endParaRPr lang="de-CH" dirty="0"/>
          </a:p>
        </p:txBody>
      </p:sp>
      <p:sp>
        <p:nvSpPr>
          <p:cNvPr id="3" name="Inhaltsplatzhalter 2"/>
          <p:cNvSpPr>
            <a:spLocks noGrp="1"/>
          </p:cNvSpPr>
          <p:nvPr>
            <p:ph idx="1"/>
          </p:nvPr>
        </p:nvSpPr>
        <p:spPr/>
        <p:txBody>
          <a:bodyPr/>
          <a:lstStyle/>
          <a:p>
            <a:r>
              <a:rPr lang="de-CH" dirty="0" err="1"/>
              <a:t>Ca</a:t>
            </a:r>
            <a:r>
              <a:rPr lang="de-CH" dirty="0"/>
              <a:t> eine Milliarde </a:t>
            </a:r>
            <a:r>
              <a:rPr lang="de-CH" dirty="0" err="1"/>
              <a:t>AnhängerInnen</a:t>
            </a:r>
            <a:r>
              <a:rPr lang="de-CH" dirty="0"/>
              <a:t> (</a:t>
            </a:r>
            <a:r>
              <a:rPr lang="de-CH" dirty="0" err="1"/>
              <a:t>Ca</a:t>
            </a:r>
            <a:r>
              <a:rPr lang="de-CH" dirty="0"/>
              <a:t> 15 % der Weltbevölkerung</a:t>
            </a:r>
            <a:r>
              <a:rPr lang="de-CH" dirty="0" smtClean="0"/>
              <a:t>).</a:t>
            </a:r>
          </a:p>
          <a:p>
            <a:r>
              <a:rPr lang="de-CH" dirty="0"/>
              <a:t>Drei „Haupt-Götter“ Brahma, </a:t>
            </a:r>
            <a:r>
              <a:rPr lang="de-CH" dirty="0" err="1"/>
              <a:t>Vishnu</a:t>
            </a:r>
            <a:r>
              <a:rPr lang="de-CH" dirty="0"/>
              <a:t> und Shiva; mehrere Millionen </a:t>
            </a:r>
            <a:r>
              <a:rPr lang="de-CH" dirty="0" smtClean="0"/>
              <a:t>Götter.</a:t>
            </a:r>
            <a:endParaRPr lang="de-CH" dirty="0"/>
          </a:p>
        </p:txBody>
      </p:sp>
    </p:spTree>
    <p:extLst>
      <p:ext uri="{BB962C8B-B14F-4D97-AF65-F5344CB8AC3E}">
        <p14:creationId xmlns:p14="http://schemas.microsoft.com/office/powerpoint/2010/main" val="205969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Hinduismus</a:t>
            </a:r>
            <a:endParaRPr lang="de-CH" dirty="0"/>
          </a:p>
        </p:txBody>
      </p:sp>
      <p:sp>
        <p:nvSpPr>
          <p:cNvPr id="3" name="Inhaltsplatzhalter 2"/>
          <p:cNvSpPr>
            <a:spLocks noGrp="1"/>
          </p:cNvSpPr>
          <p:nvPr>
            <p:ph idx="1"/>
          </p:nvPr>
        </p:nvSpPr>
        <p:spPr/>
        <p:txBody>
          <a:bodyPr/>
          <a:lstStyle/>
          <a:p>
            <a:pPr lvl="0"/>
            <a:r>
              <a:rPr lang="de-CH" dirty="0" smtClean="0"/>
              <a:t>«Urquelle </a:t>
            </a:r>
            <a:r>
              <a:rPr lang="de-CH" dirty="0"/>
              <a:t>des </a:t>
            </a:r>
            <a:r>
              <a:rPr lang="de-CH" dirty="0" smtClean="0"/>
              <a:t>Lebens»</a:t>
            </a:r>
          </a:p>
          <a:p>
            <a:pPr lvl="0"/>
            <a:r>
              <a:rPr lang="de-CH" dirty="0" smtClean="0"/>
              <a:t>Gilt als </a:t>
            </a:r>
            <a:r>
              <a:rPr lang="de-CH" dirty="0"/>
              <a:t>einziges Element als </a:t>
            </a:r>
            <a:r>
              <a:rPr lang="de-CH" dirty="0" smtClean="0"/>
              <a:t>«unsterblich» </a:t>
            </a:r>
            <a:endParaRPr lang="de-CH" dirty="0" smtClean="0"/>
          </a:p>
          <a:p>
            <a:pPr lvl="0"/>
            <a:r>
              <a:rPr lang="de-CH" dirty="0" smtClean="0"/>
              <a:t>Der </a:t>
            </a:r>
            <a:r>
              <a:rPr lang="de-CH" dirty="0"/>
              <a:t>Wasserkreislauf ist ein Ausdruck des ewigen Kreislaufs der Welt. </a:t>
            </a:r>
          </a:p>
        </p:txBody>
      </p:sp>
    </p:spTree>
    <p:extLst>
      <p:ext uri="{BB962C8B-B14F-4D97-AF65-F5344CB8AC3E}">
        <p14:creationId xmlns:p14="http://schemas.microsoft.com/office/powerpoint/2010/main" val="67751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Hinduismus</a:t>
            </a:r>
            <a:endParaRPr lang="de-CH" dirty="0"/>
          </a:p>
        </p:txBody>
      </p:sp>
      <p:sp>
        <p:nvSpPr>
          <p:cNvPr id="3" name="Inhaltsplatzhalter 2"/>
          <p:cNvSpPr>
            <a:spLocks noGrp="1"/>
          </p:cNvSpPr>
          <p:nvPr>
            <p:ph idx="1"/>
          </p:nvPr>
        </p:nvSpPr>
        <p:spPr/>
        <p:txBody>
          <a:bodyPr/>
          <a:lstStyle/>
          <a:p>
            <a:r>
              <a:rPr lang="de-CH" dirty="0" smtClean="0"/>
              <a:t>Reinigungsrituale</a:t>
            </a:r>
          </a:p>
          <a:p>
            <a:endParaRPr lang="de-CH" dirty="0"/>
          </a:p>
          <a:p>
            <a:pPr marL="0" indent="0">
              <a:buNone/>
            </a:pPr>
            <a:endParaRPr lang="de-CH" dirty="0"/>
          </a:p>
        </p:txBody>
      </p:sp>
      <p:pic>
        <p:nvPicPr>
          <p:cNvPr id="4" name="Grafik 3" descr="Ernst Klett Verlag - Terrasse - Schulbücher, Lehrmaterialien und ..."/>
          <p:cNvPicPr/>
          <p:nvPr/>
        </p:nvPicPr>
        <p:blipFill>
          <a:blip r:embed="rId2">
            <a:extLst>
              <a:ext uri="{28A0092B-C50C-407E-A947-70E740481C1C}">
                <a14:useLocalDpi xmlns:a14="http://schemas.microsoft.com/office/drawing/2010/main" val="0"/>
              </a:ext>
            </a:extLst>
          </a:blip>
          <a:srcRect/>
          <a:stretch>
            <a:fillRect/>
          </a:stretch>
        </p:blipFill>
        <p:spPr bwMode="auto">
          <a:xfrm>
            <a:off x="2394857" y="2379344"/>
            <a:ext cx="5301343" cy="4311741"/>
          </a:xfrm>
          <a:prstGeom prst="rect">
            <a:avLst/>
          </a:prstGeom>
          <a:noFill/>
          <a:ln>
            <a:noFill/>
          </a:ln>
        </p:spPr>
      </p:pic>
    </p:spTree>
    <p:extLst>
      <p:ext uri="{BB962C8B-B14F-4D97-AF65-F5344CB8AC3E}">
        <p14:creationId xmlns:p14="http://schemas.microsoft.com/office/powerpoint/2010/main" val="19195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66989"/>
          </a:xfrm>
        </p:spPr>
        <p:txBody>
          <a:bodyPr/>
          <a:lstStyle/>
          <a:p>
            <a:r>
              <a:rPr lang="de-CH" dirty="0" smtClean="0"/>
              <a:t>Hinduismus</a:t>
            </a:r>
            <a:endParaRPr lang="de-CH" dirty="0"/>
          </a:p>
        </p:txBody>
      </p:sp>
      <p:sp>
        <p:nvSpPr>
          <p:cNvPr id="3" name="Inhaltsplatzhalter 2"/>
          <p:cNvSpPr>
            <a:spLocks noGrp="1"/>
          </p:cNvSpPr>
          <p:nvPr>
            <p:ph idx="1"/>
          </p:nvPr>
        </p:nvSpPr>
        <p:spPr>
          <a:xfrm>
            <a:off x="838200" y="1132114"/>
            <a:ext cx="10515600" cy="5044849"/>
          </a:xfrm>
        </p:spPr>
        <p:txBody>
          <a:bodyPr/>
          <a:lstStyle/>
          <a:p>
            <a:r>
              <a:rPr lang="de-CH" dirty="0" smtClean="0"/>
              <a:t> </a:t>
            </a:r>
            <a:r>
              <a:rPr lang="de-CH" dirty="0" smtClean="0"/>
              <a:t>Heilige Ort: Besonders </a:t>
            </a:r>
            <a:r>
              <a:rPr lang="de-CH" dirty="0"/>
              <a:t>viele </a:t>
            </a:r>
            <a:r>
              <a:rPr lang="de-CH" dirty="0" smtClean="0"/>
              <a:t>entlang </a:t>
            </a:r>
            <a:r>
              <a:rPr lang="de-CH" dirty="0"/>
              <a:t>des Ganges, dem </a:t>
            </a:r>
            <a:r>
              <a:rPr lang="de-CH" dirty="0" smtClean="0"/>
              <a:t>«heiligen Fluss». </a:t>
            </a:r>
            <a:endParaRPr lang="de-CH" dirty="0" smtClean="0"/>
          </a:p>
          <a:p>
            <a:r>
              <a:rPr lang="de-CH" dirty="0"/>
              <a:t>Zahlreiche Badeplätze, heilige Seen und Teiche stehen in dem Ruf, ein Bad in ihnen führe direkt zur </a:t>
            </a:r>
            <a:r>
              <a:rPr lang="de-CH" dirty="0" smtClean="0"/>
              <a:t>Erlösung («Nektar-Wasser»). </a:t>
            </a:r>
            <a:endParaRPr lang="de-CH" dirty="0" smtClean="0"/>
          </a:p>
          <a:p>
            <a:endParaRPr lang="de-CH" dirty="0"/>
          </a:p>
          <a:p>
            <a:pPr marL="0" indent="0">
              <a:buNone/>
            </a:pPr>
            <a:endParaRPr lang="de-CH" dirty="0"/>
          </a:p>
        </p:txBody>
      </p:sp>
      <p:pic>
        <p:nvPicPr>
          <p:cNvPr id="10" name="Grafik 9" descr="Ewiger Kreislauf des Lebens: Totenrituale im Hinduismus - ASI Blog"/>
          <p:cNvPicPr/>
          <p:nvPr/>
        </p:nvPicPr>
        <p:blipFill>
          <a:blip r:embed="rId2">
            <a:extLst>
              <a:ext uri="{28A0092B-C50C-407E-A947-70E740481C1C}">
                <a14:useLocalDpi xmlns:a14="http://schemas.microsoft.com/office/drawing/2010/main" val="0"/>
              </a:ext>
            </a:extLst>
          </a:blip>
          <a:srcRect/>
          <a:stretch>
            <a:fillRect/>
          </a:stretch>
        </p:blipFill>
        <p:spPr bwMode="auto">
          <a:xfrm>
            <a:off x="5413829" y="2939144"/>
            <a:ext cx="4789714" cy="3918856"/>
          </a:xfrm>
          <a:prstGeom prst="rect">
            <a:avLst/>
          </a:prstGeom>
          <a:noFill/>
          <a:ln>
            <a:noFill/>
          </a:ln>
        </p:spPr>
      </p:pic>
    </p:spTree>
    <p:extLst>
      <p:ext uri="{BB962C8B-B14F-4D97-AF65-F5344CB8AC3E}">
        <p14:creationId xmlns:p14="http://schemas.microsoft.com/office/powerpoint/2010/main" val="334600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Hinduismus</a:t>
            </a:r>
            <a:endParaRPr lang="de-CH" dirty="0"/>
          </a:p>
        </p:txBody>
      </p:sp>
      <p:sp>
        <p:nvSpPr>
          <p:cNvPr id="3" name="Inhaltsplatzhalter 2"/>
          <p:cNvSpPr>
            <a:spLocks noGrp="1"/>
          </p:cNvSpPr>
          <p:nvPr>
            <p:ph idx="1"/>
          </p:nvPr>
        </p:nvSpPr>
        <p:spPr/>
        <p:txBody>
          <a:bodyPr/>
          <a:lstStyle/>
          <a:p>
            <a:r>
              <a:rPr lang="de-CH" dirty="0" smtClean="0"/>
              <a:t>Problem: immer noch bestehendes Kastensystem </a:t>
            </a:r>
          </a:p>
          <a:p>
            <a:r>
              <a:rPr lang="de-CH" i="1" dirty="0" err="1"/>
              <a:t>Ökolog</a:t>
            </a:r>
            <a:r>
              <a:rPr lang="de-CH" i="1" dirty="0"/>
              <a:t> Aspekt: </a:t>
            </a:r>
            <a:r>
              <a:rPr lang="de-CH" dirty="0"/>
              <a:t>Hindus sind zum Naturschutz verpflichtet, denn jedes Element ist zugleich eine Gottheit. Trotz der tiefverwurzelten Verehrung der Natur </a:t>
            </a:r>
            <a:r>
              <a:rPr lang="de-CH" dirty="0" smtClean="0"/>
              <a:t>stehen </a:t>
            </a:r>
            <a:r>
              <a:rPr lang="de-CH" dirty="0"/>
              <a:t>viele spirituelle Stätten </a:t>
            </a:r>
            <a:r>
              <a:rPr lang="de-CH" dirty="0" smtClean="0"/>
              <a:t>vor </a:t>
            </a:r>
            <a:r>
              <a:rPr lang="de-CH" dirty="0"/>
              <a:t>großen ökologischen Problemen.</a:t>
            </a:r>
          </a:p>
          <a:p>
            <a:endParaRPr lang="de-CH" dirty="0"/>
          </a:p>
        </p:txBody>
      </p:sp>
    </p:spTree>
    <p:extLst>
      <p:ext uri="{BB962C8B-B14F-4D97-AF65-F5344CB8AC3E}">
        <p14:creationId xmlns:p14="http://schemas.microsoft.com/office/powerpoint/2010/main" val="14838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Words>
  <Application>Microsoft Office PowerPoint</Application>
  <PresentationFormat>Breitbild</PresentationFormat>
  <Paragraphs>100</Paragraphs>
  <Slides>31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Calibri Light</vt:lpstr>
      <vt:lpstr>Office Theme</vt:lpstr>
      <vt:lpstr>Rotary-Club Zürich Adlisberg Vortrag 18. Sept 2020</vt:lpstr>
      <vt:lpstr>«Wasser, du bist die Quelle jeden Dinges und jeder Existenz» (Indisches Sprichwort) </vt:lpstr>
      <vt:lpstr>4 traditionelle Bedeutungen in allen Weltreligionen</vt:lpstr>
      <vt:lpstr>… dazu: 5. („wiederentdeckt“): </vt:lpstr>
      <vt:lpstr>Hinduismus</vt:lpstr>
      <vt:lpstr>Hinduismus</vt:lpstr>
      <vt:lpstr>Hinduismus</vt:lpstr>
      <vt:lpstr>Hinduismus</vt:lpstr>
      <vt:lpstr>Hinduismus</vt:lpstr>
      <vt:lpstr>Buddhismus</vt:lpstr>
      <vt:lpstr>Buddhismus</vt:lpstr>
      <vt:lpstr>Buddhismus</vt:lpstr>
      <vt:lpstr>Buddhismus</vt:lpstr>
      <vt:lpstr>Judentum</vt:lpstr>
      <vt:lpstr>Judentum</vt:lpstr>
      <vt:lpstr>Judentum</vt:lpstr>
      <vt:lpstr>Judentum</vt:lpstr>
      <vt:lpstr>Judentum</vt:lpstr>
      <vt:lpstr>Christentum</vt:lpstr>
      <vt:lpstr>Christentum</vt:lpstr>
      <vt:lpstr>Christentum</vt:lpstr>
      <vt:lpstr>Christentum</vt:lpstr>
      <vt:lpstr>Christentum</vt:lpstr>
      <vt:lpstr>Islam</vt:lpstr>
      <vt:lpstr>Islam</vt:lpstr>
      <vt:lpstr>Islam</vt:lpstr>
      <vt:lpstr>Islam</vt:lpstr>
      <vt:lpstr>Islam</vt:lpstr>
      <vt:lpstr>Islam</vt:lpstr>
      <vt:lpstr>Abschluss</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Rotary-Vortrag 18. Sept 2020  „Wasser in den Religionen“ </dc:title>
  <dc:creator>Windows User</dc:creator>
  <cp:lastModifiedBy>Windows User</cp:lastModifiedBy>
  <cp:revision>15</cp:revision>
  <dcterms:created xsi:type="dcterms:W3CDTF">2020-07-09T14:11:50Z</dcterms:created>
  <dcterms:modified xsi:type="dcterms:W3CDTF">2020-09-15T09:05:18Z</dcterms:modified>
</cp:coreProperties>
</file>